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Roboto"/>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png>
</file>

<file path=ppt/media/image2.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8252dc4_0_1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8252dc4_0_1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8d1b4b0033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8d1b4b0033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8d1b4b0033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8d1b4b0033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46908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Data Analysis using Django</a:t>
            </a:r>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 </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7"/>
          <p:cNvSpPr txBox="1"/>
          <p:nvPr>
            <p:ph type="title"/>
          </p:nvPr>
        </p:nvSpPr>
        <p:spPr>
          <a:xfrm>
            <a:off x="721254" y="1327225"/>
            <a:ext cx="3782700" cy="55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 Hack ‘em All </a:t>
            </a:r>
            <a:endParaRPr b="0"/>
          </a:p>
        </p:txBody>
      </p:sp>
      <p:sp>
        <p:nvSpPr>
          <p:cNvPr id="244" name="Google Shape;244;p27"/>
          <p:cNvSpPr txBox="1"/>
          <p:nvPr>
            <p:ph idx="1" type="body"/>
          </p:nvPr>
        </p:nvSpPr>
        <p:spPr>
          <a:xfrm>
            <a:off x="850175" y="2248625"/>
            <a:ext cx="2497200" cy="220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Ishaan Garg</a:t>
            </a:r>
            <a:endParaRPr sz="1500"/>
          </a:p>
          <a:p>
            <a:pPr indent="0" lvl="0" marL="0" rtl="0" algn="l">
              <a:spcBef>
                <a:spcPts val="1600"/>
              </a:spcBef>
              <a:spcAft>
                <a:spcPts val="0"/>
              </a:spcAft>
              <a:buNone/>
            </a:pPr>
            <a:r>
              <a:rPr lang="en-GB" sz="1500"/>
              <a:t>Anurag Narula</a:t>
            </a:r>
            <a:endParaRPr sz="1500"/>
          </a:p>
          <a:p>
            <a:pPr indent="0" lvl="0" marL="0" rtl="0" algn="l">
              <a:spcBef>
                <a:spcPts val="1600"/>
              </a:spcBef>
              <a:spcAft>
                <a:spcPts val="0"/>
              </a:spcAft>
              <a:buNone/>
            </a:pPr>
            <a:r>
              <a:rPr lang="en-GB" sz="1500"/>
              <a:t>Yashan Sehtia</a:t>
            </a:r>
            <a:endParaRPr sz="1500"/>
          </a:p>
          <a:p>
            <a:pPr indent="0" lvl="0" marL="0" rtl="0" algn="l">
              <a:spcBef>
                <a:spcPts val="1600"/>
              </a:spcBef>
              <a:spcAft>
                <a:spcPts val="0"/>
              </a:spcAft>
              <a:buNone/>
            </a:pPr>
            <a:r>
              <a:rPr lang="en-GB" sz="1500"/>
              <a:t>Hemant Sharma</a:t>
            </a:r>
            <a:endParaRPr sz="1500"/>
          </a:p>
          <a:p>
            <a:pPr indent="0" lvl="0" marL="0" rtl="0" algn="l">
              <a:spcBef>
                <a:spcPts val="1600"/>
              </a:spcBef>
              <a:spcAft>
                <a:spcPts val="1600"/>
              </a:spcAft>
              <a:buNone/>
            </a:pPr>
            <a:r>
              <a:rPr lang="en-GB" sz="1500"/>
              <a:t>Lovepreet Singh (Non-tech)</a:t>
            </a:r>
            <a:endParaRPr sz="1500"/>
          </a:p>
        </p:txBody>
      </p:sp>
      <p:sp>
        <p:nvSpPr>
          <p:cNvPr id="245" name="Google Shape;245;p27"/>
          <p:cNvSpPr txBox="1"/>
          <p:nvPr/>
        </p:nvSpPr>
        <p:spPr>
          <a:xfrm>
            <a:off x="3202795" y="3781738"/>
            <a:ext cx="15210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
                <a:solidFill>
                  <a:srgbClr val="FFFFFF"/>
                </a:solidFill>
              </a:rPr>
              <a:t>CEO</a:t>
            </a:r>
            <a:endParaRPr b="1" sz="600">
              <a:solidFill>
                <a:srgbClr val="FFFFFF"/>
              </a:solidFill>
            </a:endParaRPr>
          </a:p>
        </p:txBody>
      </p:sp>
      <p:sp>
        <p:nvSpPr>
          <p:cNvPr id="246" name="Google Shape;246;p27"/>
          <p:cNvSpPr txBox="1"/>
          <p:nvPr/>
        </p:nvSpPr>
        <p:spPr>
          <a:xfrm>
            <a:off x="3202795" y="3960772"/>
            <a:ext cx="1521000" cy="40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rgbClr val="FFFFFF"/>
                </a:solidFill>
                <a:latin typeface="Lato"/>
                <a:ea typeface="Lato"/>
                <a:cs typeface="Lato"/>
                <a:sym typeface="Lato"/>
              </a:rPr>
              <a:t>Berry Books</a:t>
            </a:r>
            <a:endParaRPr>
              <a:solidFill>
                <a:srgbClr val="FFFFFF"/>
              </a:solidFill>
            </a:endParaRPr>
          </a:p>
        </p:txBody>
      </p:sp>
      <p:sp>
        <p:nvSpPr>
          <p:cNvPr id="247" name="Google Shape;247;p27"/>
          <p:cNvSpPr txBox="1"/>
          <p:nvPr/>
        </p:nvSpPr>
        <p:spPr>
          <a:xfrm>
            <a:off x="5230277" y="3781738"/>
            <a:ext cx="15210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
                <a:solidFill>
                  <a:srgbClr val="FFFFFF"/>
                </a:solidFill>
              </a:rPr>
              <a:t>CFO</a:t>
            </a:r>
            <a:endParaRPr b="1" sz="600">
              <a:solidFill>
                <a:srgbClr val="FFFFFF"/>
              </a:solidFill>
            </a:endParaRPr>
          </a:p>
        </p:txBody>
      </p:sp>
      <p:sp>
        <p:nvSpPr>
          <p:cNvPr id="248" name="Google Shape;248;p27"/>
          <p:cNvSpPr txBox="1"/>
          <p:nvPr/>
        </p:nvSpPr>
        <p:spPr>
          <a:xfrm>
            <a:off x="5230277" y="3960772"/>
            <a:ext cx="1521000" cy="40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rgbClr val="FFFFFF"/>
                </a:solidFill>
                <a:latin typeface="Lato"/>
                <a:ea typeface="Lato"/>
                <a:cs typeface="Lato"/>
                <a:sym typeface="Lato"/>
              </a:rPr>
              <a:t>Vinny Viewer</a:t>
            </a:r>
            <a:endParaRPr>
              <a:solidFill>
                <a:srgbClr val="FFFFFF"/>
              </a:solidFill>
            </a:endParaRPr>
          </a:p>
        </p:txBody>
      </p:sp>
      <p:sp>
        <p:nvSpPr>
          <p:cNvPr id="249" name="Google Shape;249;p27"/>
          <p:cNvSpPr txBox="1"/>
          <p:nvPr/>
        </p:nvSpPr>
        <p:spPr>
          <a:xfrm>
            <a:off x="7252904" y="3781738"/>
            <a:ext cx="15210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
                <a:solidFill>
                  <a:srgbClr val="FFFFFF"/>
                </a:solidFill>
              </a:rPr>
              <a:t>Sales Director</a:t>
            </a:r>
            <a:endParaRPr b="1" sz="600">
              <a:solidFill>
                <a:srgbClr val="FFFFFF"/>
              </a:solidFill>
            </a:endParaRPr>
          </a:p>
        </p:txBody>
      </p:sp>
      <p:sp>
        <p:nvSpPr>
          <p:cNvPr id="250" name="Google Shape;250;p27"/>
          <p:cNvSpPr txBox="1"/>
          <p:nvPr/>
        </p:nvSpPr>
        <p:spPr>
          <a:xfrm>
            <a:off x="7252929" y="3960772"/>
            <a:ext cx="1521000" cy="40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rgbClr val="FFFFFF"/>
                </a:solidFill>
                <a:latin typeface="Lato"/>
                <a:ea typeface="Lato"/>
                <a:cs typeface="Lato"/>
                <a:sym typeface="Lato"/>
              </a:rPr>
              <a:t>Wendy Writer</a:t>
            </a:r>
            <a:endParaRPr>
              <a:solidFill>
                <a:srgbClr val="FFFFFF"/>
              </a:solidFill>
            </a:endParaRPr>
          </a:p>
        </p:txBody>
      </p:sp>
      <p:pic>
        <p:nvPicPr>
          <p:cNvPr id="251" name="Google Shape;251;p27"/>
          <p:cNvPicPr preferRelativeResize="0"/>
          <p:nvPr/>
        </p:nvPicPr>
        <p:blipFill>
          <a:blip r:embed="rId3">
            <a:alphaModFix/>
          </a:blip>
          <a:stretch>
            <a:fillRect/>
          </a:stretch>
        </p:blipFill>
        <p:spPr>
          <a:xfrm>
            <a:off x="4868719" y="1327225"/>
            <a:ext cx="3476939" cy="347693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632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183" name="Google Shape;183;p19"/>
          <p:cNvSpPr txBox="1"/>
          <p:nvPr>
            <p:ph idx="1" type="body"/>
          </p:nvPr>
        </p:nvSpPr>
        <p:spPr>
          <a:xfrm>
            <a:off x="1295325" y="13930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500">
                <a:solidFill>
                  <a:srgbClr val="000000"/>
                </a:solidFill>
                <a:highlight>
                  <a:schemeClr val="lt1"/>
                </a:highlight>
                <a:latin typeface="Roboto"/>
                <a:ea typeface="Roboto"/>
                <a:cs typeface="Roboto"/>
                <a:sym typeface="Roboto"/>
              </a:rPr>
              <a:t>The project aims to create a data reporting system for H-1B visa data using the Django web framework, without relying on NumPy and Pandas libraries. H-1B visa data is a valuable source of information for understanding immigration trends and employment in the United States. This project will involve collecting, processing, and presenting this data in a user-friendly web application.</a:t>
            </a:r>
            <a:endParaRPr sz="1400">
              <a:solidFill>
                <a:srgbClr val="000000"/>
              </a:solidFill>
              <a:highlight>
                <a:schemeClr val="lt1"/>
              </a:highlight>
            </a:endParaRPr>
          </a:p>
        </p:txBody>
      </p:sp>
      <p:pic>
        <p:nvPicPr>
          <p:cNvPr descr="shutterstock_429987889_edited.jpg" id="184" name="Google Shape;184;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to solve</a:t>
            </a:r>
            <a:endParaRPr/>
          </a:p>
        </p:txBody>
      </p:sp>
      <p:sp>
        <p:nvSpPr>
          <p:cNvPr id="190" name="Google Shape;190;p20"/>
          <p:cNvSpPr/>
          <p:nvPr/>
        </p:nvSpPr>
        <p:spPr>
          <a:xfrm>
            <a:off x="1400790" y="1419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1" name="Google Shape;191;p20"/>
          <p:cNvSpPr txBox="1"/>
          <p:nvPr>
            <p:ph idx="1" type="body"/>
          </p:nvPr>
        </p:nvSpPr>
        <p:spPr>
          <a:xfrm>
            <a:off x="8152350" y="1419675"/>
            <a:ext cx="5990100" cy="12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2"/>
              </a:solidFill>
              <a:highlight>
                <a:schemeClr val="lt1"/>
              </a:highlight>
              <a:latin typeface="Roboto"/>
              <a:ea typeface="Roboto"/>
              <a:cs typeface="Roboto"/>
              <a:sym typeface="Roboto"/>
            </a:endParaRPr>
          </a:p>
          <a:p>
            <a:pPr indent="0" lvl="0" marL="0" rtl="0" algn="l">
              <a:spcBef>
                <a:spcPts val="1600"/>
              </a:spcBef>
              <a:spcAft>
                <a:spcPts val="1600"/>
              </a:spcAft>
              <a:buNone/>
            </a:pPr>
            <a:r>
              <a:t/>
            </a:r>
            <a:endParaRPr sz="1200">
              <a:solidFill>
                <a:schemeClr val="dk2"/>
              </a:solidFill>
              <a:highlight>
                <a:schemeClr val="lt1"/>
              </a:highlight>
              <a:latin typeface="Roboto"/>
              <a:ea typeface="Roboto"/>
              <a:cs typeface="Roboto"/>
              <a:sym typeface="Roboto"/>
            </a:endParaRPr>
          </a:p>
        </p:txBody>
      </p:sp>
      <p:sp>
        <p:nvSpPr>
          <p:cNvPr id="192" name="Google Shape;192;p20"/>
          <p:cNvSpPr/>
          <p:nvPr/>
        </p:nvSpPr>
        <p:spPr>
          <a:xfrm>
            <a:off x="1400790" y="2325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93" name="Google Shape;193;p20"/>
          <p:cNvSpPr txBox="1"/>
          <p:nvPr>
            <p:ph idx="1" type="body"/>
          </p:nvPr>
        </p:nvSpPr>
        <p:spPr>
          <a:xfrm>
            <a:off x="8816941" y="94842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  </a:t>
            </a:r>
            <a:endParaRPr sz="1100"/>
          </a:p>
        </p:txBody>
      </p:sp>
      <p:sp>
        <p:nvSpPr>
          <p:cNvPr id="194" name="Google Shape;194;p20"/>
          <p:cNvSpPr txBox="1"/>
          <p:nvPr>
            <p:ph idx="1" type="body"/>
          </p:nvPr>
        </p:nvSpPr>
        <p:spPr>
          <a:xfrm>
            <a:off x="9005937" y="22220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 </a:t>
            </a:r>
            <a:endParaRPr sz="1100"/>
          </a:p>
        </p:txBody>
      </p:sp>
      <p:sp>
        <p:nvSpPr>
          <p:cNvPr id="195" name="Google Shape;195;p20"/>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 </a:t>
            </a:r>
            <a:endParaRPr sz="1100"/>
          </a:p>
        </p:txBody>
      </p:sp>
      <p:sp>
        <p:nvSpPr>
          <p:cNvPr id="196" name="Google Shape;196;p20"/>
          <p:cNvSpPr txBox="1"/>
          <p:nvPr/>
        </p:nvSpPr>
        <p:spPr>
          <a:xfrm>
            <a:off x="1847700" y="2290100"/>
            <a:ext cx="6211800" cy="9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2"/>
                </a:solidFill>
                <a:highlight>
                  <a:schemeClr val="lt1"/>
                </a:highlight>
                <a:latin typeface="Roboto"/>
                <a:ea typeface="Roboto"/>
                <a:cs typeface="Roboto"/>
                <a:sym typeface="Roboto"/>
              </a:rPr>
              <a:t>Exporting Data Efficiently:</a:t>
            </a:r>
            <a:endParaRPr sz="1200">
              <a:solidFill>
                <a:schemeClr val="dk2"/>
              </a:solidFill>
              <a:highlight>
                <a:schemeClr val="lt1"/>
              </a:highlight>
              <a:latin typeface="Roboto"/>
              <a:ea typeface="Roboto"/>
              <a:cs typeface="Roboto"/>
              <a:sym typeface="Roboto"/>
            </a:endParaRPr>
          </a:p>
          <a:p>
            <a:pPr indent="-304800" lvl="0" marL="457200" rtl="0" algn="l">
              <a:spcBef>
                <a:spcPts val="0"/>
              </a:spcBef>
              <a:spcAft>
                <a:spcPts val="0"/>
              </a:spcAft>
              <a:buClr>
                <a:schemeClr val="dk2"/>
              </a:buClr>
              <a:buSzPts val="1200"/>
              <a:buFont typeface="Roboto"/>
              <a:buChar char="●"/>
            </a:pPr>
            <a:r>
              <a:rPr lang="en-GB" sz="1200">
                <a:solidFill>
                  <a:schemeClr val="dk2"/>
                </a:solidFill>
                <a:highlight>
                  <a:schemeClr val="lt1"/>
                </a:highlight>
                <a:latin typeface="Roboto"/>
                <a:ea typeface="Roboto"/>
                <a:cs typeface="Roboto"/>
                <a:sym typeface="Roboto"/>
              </a:rPr>
              <a:t>Problem: Enabling users to export data in CSV or Excel formats can be less straightforward without Pandas.</a:t>
            </a:r>
            <a:endParaRPr sz="1200">
              <a:solidFill>
                <a:schemeClr val="dk2"/>
              </a:solidFill>
              <a:highlight>
                <a:schemeClr val="lt1"/>
              </a:highlight>
              <a:latin typeface="Roboto"/>
              <a:ea typeface="Roboto"/>
              <a:cs typeface="Roboto"/>
              <a:sym typeface="Roboto"/>
            </a:endParaRPr>
          </a:p>
        </p:txBody>
      </p:sp>
      <p:sp>
        <p:nvSpPr>
          <p:cNvPr id="197" name="Google Shape;197;p20"/>
          <p:cNvSpPr/>
          <p:nvPr/>
        </p:nvSpPr>
        <p:spPr>
          <a:xfrm>
            <a:off x="1400790" y="31616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198" name="Google Shape;198;p20"/>
          <p:cNvSpPr txBox="1"/>
          <p:nvPr/>
        </p:nvSpPr>
        <p:spPr>
          <a:xfrm>
            <a:off x="1910100" y="3082950"/>
            <a:ext cx="5669700" cy="77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dk2"/>
                </a:solidFill>
                <a:highlight>
                  <a:schemeClr val="lt1"/>
                </a:highlight>
                <a:latin typeface="Roboto"/>
                <a:ea typeface="Roboto"/>
                <a:cs typeface="Roboto"/>
                <a:sym typeface="Roboto"/>
              </a:rPr>
              <a:t>Efficient Data Storage and Retrieval:</a:t>
            </a:r>
            <a:endParaRPr sz="1200">
              <a:solidFill>
                <a:schemeClr val="dk2"/>
              </a:solidFill>
              <a:highlight>
                <a:schemeClr val="lt1"/>
              </a:highlight>
              <a:latin typeface="Roboto"/>
              <a:ea typeface="Roboto"/>
              <a:cs typeface="Roboto"/>
              <a:sym typeface="Roboto"/>
            </a:endParaRPr>
          </a:p>
          <a:p>
            <a:pPr indent="-304800" lvl="0" marL="457200" rtl="0" algn="l">
              <a:spcBef>
                <a:spcPts val="0"/>
              </a:spcBef>
              <a:spcAft>
                <a:spcPts val="0"/>
              </a:spcAft>
              <a:buClr>
                <a:schemeClr val="dk2"/>
              </a:buClr>
              <a:buSzPts val="1200"/>
              <a:buFont typeface="Roboto"/>
              <a:buChar char="●"/>
            </a:pPr>
            <a:r>
              <a:rPr lang="en-GB" sz="1200">
                <a:solidFill>
                  <a:schemeClr val="dk2"/>
                </a:solidFill>
                <a:highlight>
                  <a:schemeClr val="lt1"/>
                </a:highlight>
                <a:latin typeface="Roboto"/>
                <a:ea typeface="Roboto"/>
                <a:cs typeface="Roboto"/>
                <a:sym typeface="Roboto"/>
              </a:rPr>
              <a:t>Utilize </a:t>
            </a:r>
            <a:r>
              <a:rPr lang="en-GB" sz="1200">
                <a:solidFill>
                  <a:schemeClr val="dk2"/>
                </a:solidFill>
                <a:highlight>
                  <a:schemeClr val="lt1"/>
                </a:highlight>
                <a:latin typeface="Roboto"/>
                <a:ea typeface="Roboto"/>
                <a:cs typeface="Roboto"/>
                <a:sym typeface="Roboto"/>
              </a:rPr>
              <a:t>PostgreSQL</a:t>
            </a:r>
            <a:r>
              <a:rPr lang="en-GB" sz="1200">
                <a:solidFill>
                  <a:schemeClr val="dk2"/>
                </a:solidFill>
                <a:highlight>
                  <a:schemeClr val="lt1"/>
                </a:highlight>
                <a:latin typeface="Roboto"/>
                <a:ea typeface="Roboto"/>
                <a:cs typeface="Roboto"/>
                <a:sym typeface="Roboto"/>
              </a:rPr>
              <a:t> data types effectively to match the data types of your application's fields.</a:t>
            </a:r>
            <a:endParaRPr sz="1200">
              <a:solidFill>
                <a:schemeClr val="dk2"/>
              </a:solidFill>
              <a:highlight>
                <a:schemeClr val="lt1"/>
              </a:highlight>
              <a:latin typeface="Roboto"/>
              <a:ea typeface="Roboto"/>
              <a:cs typeface="Roboto"/>
              <a:sym typeface="Roboto"/>
            </a:endParaRPr>
          </a:p>
        </p:txBody>
      </p:sp>
      <p:sp>
        <p:nvSpPr>
          <p:cNvPr id="199" name="Google Shape;199;p20"/>
          <p:cNvSpPr txBox="1"/>
          <p:nvPr/>
        </p:nvSpPr>
        <p:spPr>
          <a:xfrm>
            <a:off x="1985225" y="3998175"/>
            <a:ext cx="5669700" cy="66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highlight>
                  <a:schemeClr val="lt1"/>
                </a:highlight>
                <a:latin typeface="Roboto"/>
                <a:ea typeface="Roboto"/>
                <a:cs typeface="Roboto"/>
                <a:sym typeface="Roboto"/>
              </a:rPr>
              <a:t>Developing a Django-Based H-1B Visa Data Reporting System</a:t>
            </a:r>
            <a:endParaRPr>
              <a:highlight>
                <a:schemeClr val="lt1"/>
              </a:highlight>
              <a:latin typeface="Lato"/>
              <a:ea typeface="Lato"/>
              <a:cs typeface="Lato"/>
              <a:sym typeface="Lato"/>
            </a:endParaRPr>
          </a:p>
        </p:txBody>
      </p:sp>
      <p:sp>
        <p:nvSpPr>
          <p:cNvPr id="200" name="Google Shape;200;p20"/>
          <p:cNvSpPr/>
          <p:nvPr/>
        </p:nvSpPr>
        <p:spPr>
          <a:xfrm>
            <a:off x="1400790" y="39981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01" name="Google Shape;201;p20"/>
          <p:cNvSpPr txBox="1"/>
          <p:nvPr/>
        </p:nvSpPr>
        <p:spPr>
          <a:xfrm>
            <a:off x="1910100" y="1376700"/>
            <a:ext cx="6211800" cy="77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200">
                <a:solidFill>
                  <a:schemeClr val="dk2"/>
                </a:solidFill>
                <a:highlight>
                  <a:schemeClr val="lt1"/>
                </a:highlight>
                <a:latin typeface="Roboto"/>
                <a:ea typeface="Roboto"/>
                <a:cs typeface="Roboto"/>
                <a:sym typeface="Roboto"/>
              </a:rPr>
              <a:t>Data Processing: Perform data preprocessing and cleaning without using NumPy and Pandas. This includes handling missing values, data type conversions, and other necessary transformations.</a:t>
            </a:r>
            <a:endParaRPr sz="1200">
              <a:solidFill>
                <a:schemeClr val="dk2"/>
              </a:solidFill>
              <a:highlight>
                <a:schemeClr val="lt1"/>
              </a:highlight>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5" name="Shape 205"/>
        <p:cNvGrpSpPr/>
        <p:nvPr/>
      </p:nvGrpSpPr>
      <p:grpSpPr>
        <a:xfrm>
          <a:off x="0" y="0"/>
          <a:ext cx="0" cy="0"/>
          <a:chOff x="0" y="0"/>
          <a:chExt cx="0" cy="0"/>
        </a:xfrm>
      </p:grpSpPr>
      <p:sp>
        <p:nvSpPr>
          <p:cNvPr id="206" name="Google Shape;206;p21"/>
          <p:cNvSpPr txBox="1"/>
          <p:nvPr>
            <p:ph type="title"/>
          </p:nvPr>
        </p:nvSpPr>
        <p:spPr>
          <a:xfrm>
            <a:off x="729450" y="562725"/>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900"/>
              <a:t>Project objective</a:t>
            </a:r>
            <a:endParaRPr sz="2900"/>
          </a:p>
        </p:txBody>
      </p:sp>
      <p:sp>
        <p:nvSpPr>
          <p:cNvPr id="207" name="Google Shape;207;p21"/>
          <p:cNvSpPr txBox="1"/>
          <p:nvPr>
            <p:ph idx="4294967295" type="body"/>
          </p:nvPr>
        </p:nvSpPr>
        <p:spPr>
          <a:xfrm>
            <a:off x="729450" y="1465875"/>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500">
                <a:solidFill>
                  <a:schemeClr val="lt1"/>
                </a:solidFill>
                <a:highlight>
                  <a:srgbClr val="444654"/>
                </a:highlight>
                <a:latin typeface="Roboto"/>
                <a:ea typeface="Roboto"/>
                <a:cs typeface="Roboto"/>
                <a:sym typeface="Roboto"/>
              </a:rPr>
              <a:t>The project's primary objective is to develop a Django-based web application that efficiently stores and retrieves H-1B visa data from a PostgreSQL database, while also providing users with user-friendly search, filter, and data visualization tools, all achieved without relying on NumPy and Pandas libraries. This application will offer a comprehensive and secure platform for users to explore and gain insights into H-1B visa trends and statistics, while showcasing the capabilities of custom data processing and visualization techniques within the Django framework.</a:t>
            </a:r>
            <a:endParaRPr sz="33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2"/>
          <p:cNvSpPr txBox="1"/>
          <p:nvPr>
            <p:ph type="title"/>
          </p:nvPr>
        </p:nvSpPr>
        <p:spPr>
          <a:xfrm>
            <a:off x="678600" y="5362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a:t>Project Dataflow</a:t>
            </a:r>
            <a:endParaRPr b="0"/>
          </a:p>
        </p:txBody>
      </p:sp>
      <p:sp>
        <p:nvSpPr>
          <p:cNvPr id="213" name="Google Shape;213;p22"/>
          <p:cNvSpPr txBox="1"/>
          <p:nvPr>
            <p:ph idx="1" type="body"/>
          </p:nvPr>
        </p:nvSpPr>
        <p:spPr>
          <a:xfrm>
            <a:off x="607825" y="1458950"/>
            <a:ext cx="7025700" cy="26505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lang="en-GB" sz="1500">
                <a:solidFill>
                  <a:schemeClr val="dk2"/>
                </a:solidFill>
                <a:highlight>
                  <a:schemeClr val="lt1"/>
                </a:highlight>
                <a:latin typeface="Roboto"/>
                <a:ea typeface="Roboto"/>
                <a:cs typeface="Roboto"/>
                <a:sym typeface="Roboto"/>
              </a:rPr>
              <a:t>1. Data Collection:</a:t>
            </a:r>
            <a:endParaRPr sz="1500">
              <a:solidFill>
                <a:schemeClr val="dk2"/>
              </a:solidFill>
              <a:highlight>
                <a:schemeClr val="lt1"/>
              </a:highlight>
              <a:latin typeface="Roboto"/>
              <a:ea typeface="Roboto"/>
              <a:cs typeface="Roboto"/>
              <a:sym typeface="Roboto"/>
            </a:endParaRPr>
          </a:p>
          <a:p>
            <a:pPr indent="-323850" lvl="0" marL="457200" rtl="0" algn="l">
              <a:spcBef>
                <a:spcPts val="1500"/>
              </a:spcBef>
              <a:spcAft>
                <a:spcPts val="0"/>
              </a:spcAft>
              <a:buClr>
                <a:schemeClr val="dk2"/>
              </a:buClr>
              <a:buSzPts val="1500"/>
              <a:buFont typeface="Roboto"/>
              <a:buChar char="●"/>
            </a:pPr>
            <a:r>
              <a:rPr lang="en-GB" sz="1500">
                <a:solidFill>
                  <a:schemeClr val="dk2"/>
                </a:solidFill>
                <a:highlight>
                  <a:schemeClr val="lt1"/>
                </a:highlight>
                <a:latin typeface="Roboto"/>
                <a:ea typeface="Roboto"/>
                <a:cs typeface="Roboto"/>
                <a:sym typeface="Roboto"/>
              </a:rPr>
              <a:t>The data collection phase involves obtaining H-1B visa data from reliable sources, such as government databases or third-party providers. This data may be available in various formats, such as CSV, Excel, or API endpoints.</a:t>
            </a:r>
            <a:endParaRPr sz="1500">
              <a:solidFill>
                <a:schemeClr val="dk2"/>
              </a:solidFill>
              <a:highlight>
                <a:schemeClr val="lt1"/>
              </a:highlight>
              <a:latin typeface="Roboto"/>
              <a:ea typeface="Roboto"/>
              <a:cs typeface="Roboto"/>
              <a:sym typeface="Roboto"/>
            </a:endParaRPr>
          </a:p>
          <a:p>
            <a:pPr indent="0" lvl="0" marL="0" rtl="0" algn="l">
              <a:spcBef>
                <a:spcPts val="1500"/>
              </a:spcBef>
              <a:spcAft>
                <a:spcPts val="0"/>
              </a:spcAft>
              <a:buNone/>
            </a:pPr>
            <a:r>
              <a:rPr lang="en-GB" sz="1500">
                <a:solidFill>
                  <a:schemeClr val="dk2"/>
                </a:solidFill>
                <a:highlight>
                  <a:schemeClr val="lt1"/>
                </a:highlight>
                <a:latin typeface="Roboto"/>
                <a:ea typeface="Roboto"/>
                <a:cs typeface="Roboto"/>
                <a:sym typeface="Roboto"/>
              </a:rPr>
              <a:t>2. Data Preprocessing:</a:t>
            </a:r>
            <a:endParaRPr sz="1500">
              <a:solidFill>
                <a:schemeClr val="dk2"/>
              </a:solidFill>
              <a:highlight>
                <a:schemeClr val="lt1"/>
              </a:highlight>
              <a:latin typeface="Roboto"/>
              <a:ea typeface="Roboto"/>
              <a:cs typeface="Roboto"/>
              <a:sym typeface="Roboto"/>
            </a:endParaRPr>
          </a:p>
          <a:p>
            <a:pPr indent="-323850" lvl="0" marL="457200" rtl="0" algn="l">
              <a:spcBef>
                <a:spcPts val="1500"/>
              </a:spcBef>
              <a:spcAft>
                <a:spcPts val="0"/>
              </a:spcAft>
              <a:buClr>
                <a:schemeClr val="dk2"/>
              </a:buClr>
              <a:buSzPts val="1500"/>
              <a:buFont typeface="Roboto"/>
              <a:buChar char="●"/>
            </a:pPr>
            <a:r>
              <a:rPr lang="en-GB" sz="1500">
                <a:solidFill>
                  <a:schemeClr val="dk2"/>
                </a:solidFill>
                <a:highlight>
                  <a:schemeClr val="lt1"/>
                </a:highlight>
                <a:latin typeface="Roboto"/>
                <a:ea typeface="Roboto"/>
                <a:cs typeface="Roboto"/>
                <a:sym typeface="Roboto"/>
              </a:rPr>
              <a:t>The collected data needs to be cleaned and transformed. Data preprocessing tasks may include handling missing values, data type conversions, and data validation.</a:t>
            </a:r>
            <a:endParaRPr sz="1500">
              <a:solidFill>
                <a:schemeClr val="dk2"/>
              </a:solidFill>
              <a:highlight>
                <a:schemeClr val="lt1"/>
              </a:highlight>
              <a:latin typeface="Roboto"/>
              <a:ea typeface="Roboto"/>
              <a:cs typeface="Roboto"/>
              <a:sym typeface="Roboto"/>
            </a:endParaRPr>
          </a:p>
          <a:p>
            <a:pPr indent="0" lvl="0" marL="0" rtl="0" algn="l">
              <a:spcBef>
                <a:spcPts val="1500"/>
              </a:spcBef>
              <a:spcAft>
                <a:spcPts val="1600"/>
              </a:spcAft>
              <a:buNone/>
            </a:pPr>
            <a:r>
              <a:t/>
            </a:r>
            <a:endParaRPr sz="1400">
              <a:solidFill>
                <a:schemeClr val="dk2"/>
              </a:solidFill>
              <a:highlight>
                <a:schemeClr val="lt1"/>
              </a:highlight>
            </a:endParaRPr>
          </a:p>
        </p:txBody>
      </p:sp>
      <p:sp>
        <p:nvSpPr>
          <p:cNvPr id="214" name="Google Shape;214;p22"/>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FFFFFF"/>
                </a:solidFill>
              </a:rPr>
              <a:t>QUICK TIP</a:t>
            </a:r>
            <a:endParaRPr b="1" sz="1200">
              <a:solidFill>
                <a:srgbClr val="FFFFFF"/>
              </a:solidFill>
            </a:endParaRPr>
          </a:p>
          <a:p>
            <a:pPr indent="0" lvl="0" marL="0" rtl="0" algn="l">
              <a:lnSpc>
                <a:spcPct val="115000"/>
              </a:lnSpc>
              <a:spcBef>
                <a:spcPts val="0"/>
              </a:spcBef>
              <a:spcAft>
                <a:spcPts val="0"/>
              </a:spcAft>
              <a:buNone/>
            </a:pPr>
            <a:r>
              <a:t/>
            </a:r>
            <a:endParaRPr sz="700">
              <a:solidFill>
                <a:srgbClr val="FFFFFF"/>
              </a:solidFill>
            </a:endParaRPr>
          </a:p>
          <a:p>
            <a:pPr indent="0" lvl="0" marL="0" rtl="0" algn="l">
              <a:lnSpc>
                <a:spcPct val="115000"/>
              </a:lnSpc>
              <a:spcBef>
                <a:spcPts val="0"/>
              </a:spcBef>
              <a:spcAft>
                <a:spcPts val="0"/>
              </a:spcAft>
              <a:buNone/>
            </a:pPr>
            <a:r>
              <a:rPr lang="en-GB" sz="700">
                <a:solidFill>
                  <a:srgbClr val="D9F0FF"/>
                </a:solidFill>
              </a:rPr>
              <a:t>Try right clicking on a photo and using "Replace Image" to show your own photo.</a:t>
            </a:r>
            <a:endParaRPr sz="700">
              <a:solidFill>
                <a:srgbClr val="D9F0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3"/>
          <p:cNvSpPr txBox="1"/>
          <p:nvPr>
            <p:ph type="title"/>
          </p:nvPr>
        </p:nvSpPr>
        <p:spPr>
          <a:xfrm>
            <a:off x="678600" y="58160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Continue</a:t>
            </a:r>
            <a:endParaRPr b="0"/>
          </a:p>
        </p:txBody>
      </p:sp>
      <p:sp>
        <p:nvSpPr>
          <p:cNvPr id="220" name="Google Shape;220;p23"/>
          <p:cNvSpPr txBox="1"/>
          <p:nvPr>
            <p:ph idx="1" type="body"/>
          </p:nvPr>
        </p:nvSpPr>
        <p:spPr>
          <a:xfrm>
            <a:off x="780650" y="1526850"/>
            <a:ext cx="6444900" cy="31041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lang="en-GB" sz="1400">
                <a:solidFill>
                  <a:schemeClr val="dk2"/>
                </a:solidFill>
                <a:highlight>
                  <a:schemeClr val="lt1"/>
                </a:highlight>
                <a:latin typeface="Roboto"/>
                <a:ea typeface="Roboto"/>
                <a:cs typeface="Roboto"/>
                <a:sym typeface="Roboto"/>
              </a:rPr>
              <a:t>3. Data Storage:</a:t>
            </a:r>
            <a:endParaRPr sz="1400">
              <a:solidFill>
                <a:schemeClr val="dk2"/>
              </a:solidFill>
              <a:highlight>
                <a:schemeClr val="lt1"/>
              </a:highlight>
              <a:latin typeface="Roboto"/>
              <a:ea typeface="Roboto"/>
              <a:cs typeface="Roboto"/>
              <a:sym typeface="Roboto"/>
            </a:endParaRPr>
          </a:p>
          <a:p>
            <a:pPr indent="-317500" lvl="0" marL="457200" rtl="0" algn="l">
              <a:spcBef>
                <a:spcPts val="1500"/>
              </a:spcBef>
              <a:spcAft>
                <a:spcPts val="0"/>
              </a:spcAft>
              <a:buClr>
                <a:schemeClr val="dk2"/>
              </a:buClr>
              <a:buSzPts val="1400"/>
              <a:buFont typeface="Roboto"/>
              <a:buChar char="●"/>
            </a:pPr>
            <a:r>
              <a:rPr lang="en-GB" sz="1400">
                <a:solidFill>
                  <a:schemeClr val="dk2"/>
                </a:solidFill>
                <a:highlight>
                  <a:schemeClr val="lt1"/>
                </a:highlight>
                <a:latin typeface="Roboto"/>
                <a:ea typeface="Roboto"/>
                <a:cs typeface="Roboto"/>
                <a:sym typeface="Roboto"/>
              </a:rPr>
              <a:t>The preprocessed data is stored in a PostgreSQL database. The database schema is designed to efficiently represent the data, taking into account the specific requirements of the application. This phase also includes the creation of appropriate indexes for faster data retrieval.</a:t>
            </a:r>
            <a:endParaRPr sz="1400">
              <a:solidFill>
                <a:schemeClr val="dk2"/>
              </a:solidFill>
              <a:highlight>
                <a:schemeClr val="lt1"/>
              </a:highlight>
              <a:latin typeface="Roboto"/>
              <a:ea typeface="Roboto"/>
              <a:cs typeface="Roboto"/>
              <a:sym typeface="Roboto"/>
            </a:endParaRPr>
          </a:p>
          <a:p>
            <a:pPr indent="0" lvl="0" marL="0" rtl="0" algn="l">
              <a:spcBef>
                <a:spcPts val="1500"/>
              </a:spcBef>
              <a:spcAft>
                <a:spcPts val="0"/>
              </a:spcAft>
              <a:buNone/>
            </a:pPr>
            <a:r>
              <a:rPr lang="en-GB" sz="1400">
                <a:solidFill>
                  <a:schemeClr val="dk2"/>
                </a:solidFill>
                <a:highlight>
                  <a:schemeClr val="lt1"/>
                </a:highlight>
                <a:latin typeface="Roboto"/>
                <a:ea typeface="Roboto"/>
                <a:cs typeface="Roboto"/>
                <a:sym typeface="Roboto"/>
              </a:rPr>
              <a:t>4. Django Web Application:</a:t>
            </a:r>
            <a:endParaRPr sz="1400">
              <a:solidFill>
                <a:schemeClr val="dk2"/>
              </a:solidFill>
              <a:highlight>
                <a:schemeClr val="lt1"/>
              </a:highlight>
              <a:latin typeface="Roboto"/>
              <a:ea typeface="Roboto"/>
              <a:cs typeface="Roboto"/>
              <a:sym typeface="Roboto"/>
            </a:endParaRPr>
          </a:p>
          <a:p>
            <a:pPr indent="-317500" lvl="0" marL="457200" rtl="0" algn="l">
              <a:spcBef>
                <a:spcPts val="1500"/>
              </a:spcBef>
              <a:spcAft>
                <a:spcPts val="0"/>
              </a:spcAft>
              <a:buClr>
                <a:schemeClr val="dk2"/>
              </a:buClr>
              <a:buSzPts val="1400"/>
              <a:buFont typeface="Roboto"/>
              <a:buChar char="●"/>
            </a:pPr>
            <a:r>
              <a:rPr lang="en-GB" sz="1400">
                <a:solidFill>
                  <a:schemeClr val="dk2"/>
                </a:solidFill>
                <a:highlight>
                  <a:schemeClr val="lt1"/>
                </a:highlight>
                <a:latin typeface="Roboto"/>
                <a:ea typeface="Roboto"/>
                <a:cs typeface="Roboto"/>
                <a:sym typeface="Roboto"/>
              </a:rPr>
              <a:t>The Django-based web application is developed to provide user access to the H-1B visa data. This application includes user authentication, search and filter functionality, data visualization, and export options.</a:t>
            </a:r>
            <a:endParaRPr sz="1400">
              <a:solidFill>
                <a:schemeClr val="dk2"/>
              </a:solidFill>
              <a:highlight>
                <a:schemeClr val="lt1"/>
              </a:highlight>
              <a:latin typeface="Roboto"/>
              <a:ea typeface="Roboto"/>
              <a:cs typeface="Roboto"/>
              <a:sym typeface="Roboto"/>
            </a:endParaRPr>
          </a:p>
          <a:p>
            <a:pPr indent="0" lvl="0" marL="0" rtl="0" algn="l">
              <a:spcBef>
                <a:spcPts val="1500"/>
              </a:spcBef>
              <a:spcAft>
                <a:spcPts val="1600"/>
              </a:spcAft>
              <a:buNone/>
            </a:pPr>
            <a:r>
              <a:t/>
            </a:r>
            <a:endParaRPr>
              <a:solidFill>
                <a:schemeClr val="dk2"/>
              </a:solidFill>
              <a:highlight>
                <a:schemeClr val="lt1"/>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4"/>
          <p:cNvSpPr txBox="1"/>
          <p:nvPr>
            <p:ph type="title"/>
          </p:nvPr>
        </p:nvSpPr>
        <p:spPr>
          <a:xfrm>
            <a:off x="678600" y="58160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Continue</a:t>
            </a:r>
            <a:endParaRPr b="0"/>
          </a:p>
        </p:txBody>
      </p:sp>
      <p:sp>
        <p:nvSpPr>
          <p:cNvPr id="226" name="Google Shape;226;p24"/>
          <p:cNvSpPr txBox="1"/>
          <p:nvPr>
            <p:ph idx="1" type="body"/>
          </p:nvPr>
        </p:nvSpPr>
        <p:spPr>
          <a:xfrm>
            <a:off x="780650" y="1526850"/>
            <a:ext cx="7170300" cy="31041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lang="en-GB" sz="1400">
                <a:solidFill>
                  <a:schemeClr val="dk2"/>
                </a:solidFill>
                <a:highlight>
                  <a:schemeClr val="lt1"/>
                </a:highlight>
                <a:latin typeface="Roboto"/>
                <a:ea typeface="Roboto"/>
                <a:cs typeface="Roboto"/>
                <a:sym typeface="Roboto"/>
              </a:rPr>
              <a:t>5. User Interaction:</a:t>
            </a:r>
            <a:endParaRPr sz="1400">
              <a:solidFill>
                <a:schemeClr val="dk2"/>
              </a:solidFill>
              <a:highlight>
                <a:schemeClr val="lt1"/>
              </a:highlight>
              <a:latin typeface="Roboto"/>
              <a:ea typeface="Roboto"/>
              <a:cs typeface="Roboto"/>
              <a:sym typeface="Roboto"/>
            </a:endParaRPr>
          </a:p>
          <a:p>
            <a:pPr indent="-317500" lvl="0" marL="457200" rtl="0" algn="l">
              <a:spcBef>
                <a:spcPts val="1500"/>
              </a:spcBef>
              <a:spcAft>
                <a:spcPts val="0"/>
              </a:spcAft>
              <a:buClr>
                <a:schemeClr val="dk2"/>
              </a:buClr>
              <a:buSzPts val="1400"/>
              <a:buFont typeface="Roboto"/>
              <a:buChar char="●"/>
            </a:pPr>
            <a:r>
              <a:rPr lang="en-GB" sz="1400">
                <a:solidFill>
                  <a:schemeClr val="dk2"/>
                </a:solidFill>
                <a:highlight>
                  <a:schemeClr val="lt1"/>
                </a:highlight>
                <a:latin typeface="Roboto"/>
                <a:ea typeface="Roboto"/>
                <a:cs typeface="Roboto"/>
                <a:sym typeface="Roboto"/>
              </a:rPr>
              <a:t>Users interact with the Django application through a web interface. They can log in, search for specific visa data, apply filters, and request data export in CSV or Excel formats.</a:t>
            </a:r>
            <a:endParaRPr sz="1400">
              <a:solidFill>
                <a:schemeClr val="dk2"/>
              </a:solidFill>
              <a:highlight>
                <a:schemeClr val="lt1"/>
              </a:highlight>
              <a:latin typeface="Roboto"/>
              <a:ea typeface="Roboto"/>
              <a:cs typeface="Roboto"/>
              <a:sym typeface="Roboto"/>
            </a:endParaRPr>
          </a:p>
          <a:p>
            <a:pPr indent="0" lvl="0" marL="0" rtl="0" algn="l">
              <a:spcBef>
                <a:spcPts val="1500"/>
              </a:spcBef>
              <a:spcAft>
                <a:spcPts val="0"/>
              </a:spcAft>
              <a:buNone/>
            </a:pPr>
            <a:r>
              <a:rPr lang="en-GB" sz="1400">
                <a:solidFill>
                  <a:schemeClr val="dk2"/>
                </a:solidFill>
                <a:highlight>
                  <a:schemeClr val="lt1"/>
                </a:highlight>
                <a:latin typeface="Roboto"/>
                <a:ea typeface="Roboto"/>
                <a:cs typeface="Roboto"/>
                <a:sym typeface="Roboto"/>
              </a:rPr>
              <a:t>6. Data Retrieval:</a:t>
            </a:r>
            <a:endParaRPr sz="1400">
              <a:solidFill>
                <a:schemeClr val="dk2"/>
              </a:solidFill>
              <a:highlight>
                <a:schemeClr val="lt1"/>
              </a:highlight>
              <a:latin typeface="Roboto"/>
              <a:ea typeface="Roboto"/>
              <a:cs typeface="Roboto"/>
              <a:sym typeface="Roboto"/>
            </a:endParaRPr>
          </a:p>
          <a:p>
            <a:pPr indent="-317500" lvl="0" marL="457200" rtl="0" algn="l">
              <a:spcBef>
                <a:spcPts val="1500"/>
              </a:spcBef>
              <a:spcAft>
                <a:spcPts val="0"/>
              </a:spcAft>
              <a:buClr>
                <a:schemeClr val="dk2"/>
              </a:buClr>
              <a:buSzPts val="1400"/>
              <a:buFont typeface="Roboto"/>
              <a:buChar char="●"/>
            </a:pPr>
            <a:r>
              <a:rPr lang="en-GB" sz="1400">
                <a:solidFill>
                  <a:schemeClr val="dk2"/>
                </a:solidFill>
                <a:highlight>
                  <a:schemeClr val="lt1"/>
                </a:highlight>
                <a:latin typeface="Roboto"/>
                <a:ea typeface="Roboto"/>
                <a:cs typeface="Roboto"/>
                <a:sym typeface="Roboto"/>
              </a:rPr>
              <a:t>When users perform searches or apply filters, the application sends requests to the database to retrieve relevant data. Queries are optimized to ensure efficient retrieval.</a:t>
            </a:r>
            <a:endParaRPr sz="1400">
              <a:solidFill>
                <a:schemeClr val="dk2"/>
              </a:solidFill>
              <a:highlight>
                <a:schemeClr val="lt1"/>
              </a:highlight>
              <a:latin typeface="Roboto"/>
              <a:ea typeface="Roboto"/>
              <a:cs typeface="Roboto"/>
              <a:sym typeface="Roboto"/>
            </a:endParaRPr>
          </a:p>
          <a:p>
            <a:pPr indent="0" lvl="0" marL="457200" rtl="0" algn="l">
              <a:spcBef>
                <a:spcPts val="1500"/>
              </a:spcBef>
              <a:spcAft>
                <a:spcPts val="0"/>
              </a:spcAft>
              <a:buNone/>
            </a:pPr>
            <a:r>
              <a:t/>
            </a:r>
            <a:endParaRPr sz="1400">
              <a:solidFill>
                <a:schemeClr val="dk2"/>
              </a:solidFill>
              <a:highlight>
                <a:schemeClr val="lt1"/>
              </a:highlight>
              <a:latin typeface="Roboto"/>
              <a:ea typeface="Roboto"/>
              <a:cs typeface="Roboto"/>
              <a:sym typeface="Roboto"/>
            </a:endParaRPr>
          </a:p>
          <a:p>
            <a:pPr indent="0" lvl="0" marL="0" rtl="0" algn="l">
              <a:spcBef>
                <a:spcPts val="1500"/>
              </a:spcBef>
              <a:spcAft>
                <a:spcPts val="1600"/>
              </a:spcAft>
              <a:buNone/>
            </a:pPr>
            <a:r>
              <a:t/>
            </a:r>
            <a:endParaRPr>
              <a:solidFill>
                <a:schemeClr val="dk2"/>
              </a:solidFill>
              <a:highlight>
                <a:schemeClr val="lt1"/>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5"/>
          <p:cNvSpPr txBox="1"/>
          <p:nvPr>
            <p:ph type="title"/>
          </p:nvPr>
        </p:nvSpPr>
        <p:spPr>
          <a:xfrm>
            <a:off x="678600" y="58160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Continue</a:t>
            </a:r>
            <a:endParaRPr b="0"/>
          </a:p>
        </p:txBody>
      </p:sp>
      <p:sp>
        <p:nvSpPr>
          <p:cNvPr id="232" name="Google Shape;232;p25"/>
          <p:cNvSpPr txBox="1"/>
          <p:nvPr>
            <p:ph idx="1" type="body"/>
          </p:nvPr>
        </p:nvSpPr>
        <p:spPr>
          <a:xfrm>
            <a:off x="780650" y="1526850"/>
            <a:ext cx="7170300" cy="3104100"/>
          </a:xfrm>
          <a:prstGeom prst="rect">
            <a:avLst/>
          </a:prstGeom>
        </p:spPr>
        <p:txBody>
          <a:bodyPr anchorCtr="0" anchor="t" bIns="91425" lIns="91425" spcFirstLastPara="1" rIns="91425" wrap="square" tIns="91425">
            <a:noAutofit/>
          </a:bodyPr>
          <a:lstStyle/>
          <a:p>
            <a:pPr indent="0" lvl="0" marL="0" rtl="0" algn="l">
              <a:spcBef>
                <a:spcPts val="1500"/>
              </a:spcBef>
              <a:spcAft>
                <a:spcPts val="0"/>
              </a:spcAft>
              <a:buNone/>
            </a:pPr>
            <a:r>
              <a:rPr lang="en-GB" sz="1500">
                <a:solidFill>
                  <a:schemeClr val="dk2"/>
                </a:solidFill>
                <a:highlight>
                  <a:schemeClr val="lt1"/>
                </a:highlight>
                <a:latin typeface="Roboto"/>
                <a:ea typeface="Roboto"/>
                <a:cs typeface="Roboto"/>
                <a:sym typeface="Roboto"/>
              </a:rPr>
              <a:t>7. Data Presentation:</a:t>
            </a:r>
            <a:endParaRPr sz="1500">
              <a:solidFill>
                <a:schemeClr val="dk2"/>
              </a:solidFill>
              <a:highlight>
                <a:schemeClr val="lt1"/>
              </a:highlight>
              <a:latin typeface="Roboto"/>
              <a:ea typeface="Roboto"/>
              <a:cs typeface="Roboto"/>
              <a:sym typeface="Roboto"/>
            </a:endParaRPr>
          </a:p>
          <a:p>
            <a:pPr indent="-323850" lvl="0" marL="457200" rtl="0" algn="l">
              <a:spcBef>
                <a:spcPts val="1500"/>
              </a:spcBef>
              <a:spcAft>
                <a:spcPts val="0"/>
              </a:spcAft>
              <a:buClr>
                <a:schemeClr val="dk2"/>
              </a:buClr>
              <a:buSzPts val="1500"/>
              <a:buFont typeface="Roboto"/>
              <a:buChar char="●"/>
            </a:pPr>
            <a:r>
              <a:rPr lang="en-GB" sz="1500">
                <a:solidFill>
                  <a:schemeClr val="dk2"/>
                </a:solidFill>
                <a:highlight>
                  <a:schemeClr val="lt1"/>
                </a:highlight>
                <a:latin typeface="Roboto"/>
                <a:ea typeface="Roboto"/>
                <a:cs typeface="Roboto"/>
                <a:sym typeface="Roboto"/>
              </a:rPr>
              <a:t>The retrieved data is presented to users through the web interface. This includes generating interactive data visualizations (e.g., charts and graphs) to convey insights and trends within the data.</a:t>
            </a:r>
            <a:endParaRPr sz="1500">
              <a:solidFill>
                <a:schemeClr val="dk2"/>
              </a:solidFill>
              <a:highlight>
                <a:schemeClr val="lt1"/>
              </a:highlight>
              <a:latin typeface="Roboto"/>
              <a:ea typeface="Roboto"/>
              <a:cs typeface="Roboto"/>
              <a:sym typeface="Roboto"/>
            </a:endParaRPr>
          </a:p>
          <a:p>
            <a:pPr indent="0" lvl="0" marL="0" rtl="0" algn="l">
              <a:spcBef>
                <a:spcPts val="1500"/>
              </a:spcBef>
              <a:spcAft>
                <a:spcPts val="1600"/>
              </a:spcAft>
              <a:buNone/>
            </a:pPr>
            <a:r>
              <a:t/>
            </a:r>
            <a:endParaRPr sz="1700">
              <a:solidFill>
                <a:schemeClr val="dk2"/>
              </a:solidFill>
              <a:highlight>
                <a:schemeClr val="lt1"/>
              </a:highlight>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6"/>
          <p:cNvSpPr txBox="1"/>
          <p:nvPr>
            <p:ph type="title"/>
          </p:nvPr>
        </p:nvSpPr>
        <p:spPr>
          <a:xfrm>
            <a:off x="661975" y="6065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300">
                <a:highlight>
                  <a:schemeClr val="lt1"/>
                </a:highlight>
                <a:latin typeface="Roboto"/>
                <a:ea typeface="Roboto"/>
                <a:cs typeface="Roboto"/>
                <a:sym typeface="Roboto"/>
              </a:rPr>
              <a:t>Conclusion</a:t>
            </a:r>
            <a:endParaRPr sz="3700">
              <a:highlight>
                <a:schemeClr val="lt1"/>
              </a:highlight>
            </a:endParaRPr>
          </a:p>
        </p:txBody>
      </p:sp>
      <p:sp>
        <p:nvSpPr>
          <p:cNvPr id="238" name="Google Shape;238;p26"/>
          <p:cNvSpPr txBox="1"/>
          <p:nvPr>
            <p:ph idx="1" type="body"/>
          </p:nvPr>
        </p:nvSpPr>
        <p:spPr>
          <a:xfrm>
            <a:off x="661975" y="1624975"/>
            <a:ext cx="7198500" cy="2563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solidFill>
                  <a:schemeClr val="dk2"/>
                </a:solidFill>
                <a:highlight>
                  <a:schemeClr val="lt1"/>
                </a:highlight>
                <a:latin typeface="Roboto"/>
                <a:ea typeface="Roboto"/>
                <a:cs typeface="Roboto"/>
                <a:sym typeface="Roboto"/>
              </a:rPr>
              <a:t>This project will create a web application using Django to report and visualize H-1B visa data, offering a valuable resource for individuals, organizations, and policymakers interested in understanding H-1B visa trends in the United States. The project's focus on data processing and visualization without NumPy and Pandas will showcase Python's capabilities and highlight the flexibility of the Django framework.</a:t>
            </a:r>
            <a:endParaRPr sz="1700">
              <a:solidFill>
                <a:schemeClr val="dk2"/>
              </a:solidFill>
              <a:highlight>
                <a:schemeClr val="lt1"/>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